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47" r:id="rId3"/>
    <p:sldId id="279" r:id="rId4"/>
    <p:sldId id="263" r:id="rId5"/>
    <p:sldId id="264" r:id="rId6"/>
    <p:sldId id="265" r:id="rId7"/>
    <p:sldId id="267" r:id="rId8"/>
    <p:sldId id="314" r:id="rId9"/>
    <p:sldId id="268" r:id="rId10"/>
    <p:sldId id="316" r:id="rId11"/>
    <p:sldId id="317" r:id="rId12"/>
    <p:sldId id="277" r:id="rId13"/>
    <p:sldId id="340" r:id="rId14"/>
    <p:sldId id="336" r:id="rId15"/>
    <p:sldId id="339" r:id="rId16"/>
    <p:sldId id="345" r:id="rId17"/>
    <p:sldId id="341" r:id="rId18"/>
    <p:sldId id="342" r:id="rId19"/>
    <p:sldId id="344" r:id="rId20"/>
    <p:sldId id="343" r:id="rId21"/>
    <p:sldId id="346" r:id="rId22"/>
    <p:sldId id="266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FFFF00"/>
    <a:srgbClr val="EE1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22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8D64DF-3AF6-0CCE-5BBD-3C3DD49C5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D6ADDFA-B66B-6233-A12C-6B70B1DC2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0DD35C5-E4F6-A5F0-D93E-5E544E10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155BEAC-B6FA-DA7B-0D9A-4D8C7C82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856CE9-F652-7158-863D-7798D291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43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70BDFE-7535-0446-9170-DA6FD869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404DC26-436E-094D-8AF4-6F89569F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3371CAB-5381-9FDA-74A1-412C7912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822E4-C24B-B690-9BA9-94B7B902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63AD863-8D95-824D-81F7-E81EA2E0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61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B275C11-0A9E-94B9-A7D6-17D81F49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4975BF9-F221-D456-5269-18AF57A95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057357-F445-C81B-C8D7-BF0E4D70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2D0889-B545-A21F-589B-C814B6BC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E95400A-9B1B-8685-ADF2-59D454A1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7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D707E7-3A3E-A37F-746C-FAAA8C3C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EA40C7C-9F49-750A-6989-884DAB29D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53F0DFC-C474-0E6A-5656-DE7971BA7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B139252-34C3-3D64-D7BB-989DBAEE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E0E8C2A-98B0-2C12-383F-0539A8B0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483CCBB-EDBA-39E9-5542-ECDF00B1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6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D69FB2-6614-387C-F816-B1D96F28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0D7ECFA-79D6-94E9-A86A-2B0524CE8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11B7979-9552-5AE3-3742-55E6C910D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6E987E3C-FF5F-3258-C84B-E88B85FF0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F4B629A-B448-E184-3925-60A52F4CD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AE6670C-948A-F235-C8E8-AA96B5CC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0793823-DBCC-6B7D-DCE7-8F44639E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D4ED864-E977-7A7F-7EDA-833C1AF4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09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3ED2CCF-C2C9-5FDC-2802-AAD3D42C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8F37999-52A7-B3FD-8B19-A174F49D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239A8DB-2E0E-27F5-8BD2-732BEE48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6A60CCF-7DCC-D423-88DB-17CA14DB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140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F5AEFFA-4F70-B328-D5C7-3CB84947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A4C0ECE-1E48-8401-826B-3C7FA2F6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AA88686-FFF3-8134-D7D1-5671F4A0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38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396E3F8-769F-116C-B240-29A90B5E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1CDA316-8E39-170E-0B8E-D2221012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12B4CD9-F4F2-6595-F71A-9EFD74035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0FC87AC-3F32-FDD1-4D45-3BE4CAF0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564A99E-F3B4-3490-40B4-49BAAE62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D3EF331-40B2-C8CD-661F-E5D6319F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31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6C10F6-86A1-3EAB-62AD-7C984B82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228CD6A-5E35-4491-1468-A25AB345C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54EB593-7917-328D-F8DA-86B5F52CA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A8F80FE-220C-3EC4-EC49-98A3B7FA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E038A84-D187-3772-A7C7-10367AD0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DE7E27F-6E55-3A80-5D4E-8E3C967A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0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4FE880-A663-55AB-B0A5-BC51D61F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41E6E7E-B383-FCD1-AB12-590C28B83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7F6DA5D-1162-EC44-DA31-D20B32BF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1D4D01D-4F61-A4EA-F803-04F5E97C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3126664-7492-9B05-D31D-EA08C2A2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790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725D0A3-6712-659C-BCB5-1309892F1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53E8634-0FF6-F797-CE6B-59A0461EC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574205D-C3E3-20D0-F7AD-6D740067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2A2BF65-33C4-8BBB-4C15-8A14FFDD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A030219-2FD9-F943-66BB-9D28C541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8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E949-E08F-4FCE-8D3A-78BEE4735DCF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A405-E07A-4B19-8E38-C369FECDD0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75053ED-438E-20E8-DE5E-D3029441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C1B8647-B7F4-1CEA-496E-463A187F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25C9CF-9A6A-9ADC-38C6-0D99E3EB9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934B-34B5-4490-AF70-78B936DEBFF3}" type="datetimeFigureOut">
              <a:rPr lang="zh-CN" altLang="en-US" smtClean="0"/>
              <a:t>2023/12/27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85A92F-26C4-2FA7-600A-E1CDF7740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B2F532E-D206-06F1-EF72-2E3A1399B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0D3CF-FB7D-4373-975D-96CD77DCE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12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200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310347" y="517297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第十届全国青年科普创新实验暨作品大赛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AC2DE19-8681-68C2-D51B-27BD77B81E8C}"/>
              </a:ext>
            </a:extLst>
          </p:cNvPr>
          <p:cNvSpPr/>
          <p:nvPr/>
        </p:nvSpPr>
        <p:spPr>
          <a:xfrm>
            <a:off x="1831268" y="1805786"/>
            <a:ext cx="8663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科普实验项目</a:t>
            </a:r>
            <a:endParaRPr lang="en-US" altLang="zh-CN" sz="4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未来太空车命题介绍</a:t>
            </a:r>
          </a:p>
        </p:txBody>
      </p:sp>
      <p:sp>
        <p:nvSpPr>
          <p:cNvPr id="5" name="文本框 3"/>
          <p:cNvSpPr txBox="1"/>
          <p:nvPr>
            <p:custDataLst>
              <p:tags r:id="rId1"/>
            </p:custDataLst>
          </p:nvPr>
        </p:nvSpPr>
        <p:spPr>
          <a:xfrm>
            <a:off x="-135995" y="4654305"/>
            <a:ext cx="121926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0B31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高云峰</a:t>
            </a:r>
            <a:endParaRPr lang="zh-CN" altLang="en-US" sz="2800" b="1" dirty="0">
              <a:solidFill>
                <a:srgbClr val="0B31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B31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dirty="0">
                <a:solidFill>
                  <a:srgbClr val="0B31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>
                <a:solidFill>
                  <a:srgbClr val="0B31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b="1" dirty="0">
                <a:solidFill>
                  <a:srgbClr val="0B31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dirty="0">
                <a:solidFill>
                  <a:srgbClr val="0B31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2800" b="1" dirty="0">
                <a:solidFill>
                  <a:srgbClr val="0B31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4340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5391" y="196184"/>
            <a:ext cx="11201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）除了上述指定型号的零部件，装置的其他部件均应由选手自行设计、制作。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）装置只能使用指定型号和数量的电动机和电池作为动力和能量来源。装置中如果有橡皮筋、弹簧、弹簧片（发条）等作为储能的部件，出发前应处于松弛状态，不可预先储能、不能发生形变，并接受裁判检查确认合格后方能进行比赛。</a:t>
            </a:r>
            <a:endParaRPr lang="en-US" altLang="zh-CN" sz="2400" b="1" kern="100" dirty="0">
              <a:latin typeface="+mn-ea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）比赛过程中，装置除了被选手启动之外，不能再受到选手任何控制。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6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）装置应该是整体一起运动，不能有脱离装置的部件出现，不能出现弹射、弹跳动作，即装置必须与地面直接接触。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7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）比赛过程中，装置的着地点应该顺序通过平坦区</a:t>
            </a: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、障碍物</a:t>
            </a: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、平坦区</a:t>
            </a: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152" y="4844391"/>
            <a:ext cx="2528998" cy="18967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73611" y="5416605"/>
            <a:ext cx="295835" cy="125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294316" y="5093875"/>
            <a:ext cx="708212" cy="708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222599" y="5066981"/>
            <a:ext cx="848657" cy="6992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查看源图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147" y="4697157"/>
            <a:ext cx="2008093" cy="20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471710" y="5427362"/>
            <a:ext cx="708212" cy="708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8399993" y="5400468"/>
            <a:ext cx="848657" cy="6992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0133" y="995948"/>
            <a:ext cx="10638149" cy="474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b="1" dirty="0">
                <a:latin typeface="+mn-ea"/>
              </a:rPr>
              <a:t>    比赛共三轮，以成功翻越障碍物的数量及时间作为比赛成绩判定依据，取最好成绩为最终成绩。具体要求如下。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）比赛前，需用检测盒测量装置尺寸、用高精度电子秤测量质量（尺寸至少精确到</a:t>
            </a:r>
            <a:r>
              <a:rPr lang="en-US" altLang="zh-CN" sz="2400" b="1" dirty="0">
                <a:latin typeface="+mn-ea"/>
              </a:rPr>
              <a:t>0.1cm</a:t>
            </a:r>
            <a:r>
              <a:rPr lang="zh-CN" altLang="en-US" sz="2400" b="1" dirty="0">
                <a:latin typeface="+mn-ea"/>
              </a:rPr>
              <a:t>，质量至少精确到</a:t>
            </a:r>
            <a:r>
              <a:rPr lang="en-US" altLang="zh-CN" sz="2400" b="1" dirty="0">
                <a:latin typeface="+mn-ea"/>
              </a:rPr>
              <a:t>0.1g</a:t>
            </a:r>
            <a:r>
              <a:rPr lang="zh-CN" altLang="en-US" sz="2400" b="1" dirty="0">
                <a:latin typeface="+mn-ea"/>
              </a:rPr>
              <a:t>），如尺寸或质量超标，则不能参加比赛。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）装置静止在出发区域内，选手打开装置开关后，比赛过程中不可接触装置。在</a:t>
            </a:r>
            <a:r>
              <a:rPr lang="en-US" altLang="zh-CN" sz="2400" b="1" dirty="0">
                <a:latin typeface="+mn-ea"/>
              </a:rPr>
              <a:t>180</a:t>
            </a:r>
            <a:r>
              <a:rPr lang="zh-CN" altLang="en-US" sz="2400" b="1" dirty="0">
                <a:latin typeface="+mn-ea"/>
              </a:rPr>
              <a:t>秒时间内，如果装置整体爬上了障碍物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上表面后，又到达平坦区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，全部着地点在平坦区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上，且装置任意一点首次接触到障碍物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与平坦区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相交的竖直面（需拍照确认），则记录时间</a:t>
            </a:r>
            <a:r>
              <a:rPr lang="en-US" altLang="zh-CN" sz="2400" b="1" dirty="0">
                <a:latin typeface="+mn-ea"/>
              </a:rPr>
              <a:t>T1</a:t>
            </a:r>
            <a:r>
              <a:rPr lang="zh-CN" altLang="en-US" sz="2400" b="1" dirty="0">
                <a:latin typeface="+mn-ea"/>
              </a:rPr>
              <a:t>（单位为秒，精确到</a:t>
            </a:r>
            <a:r>
              <a:rPr lang="en-US" altLang="zh-CN" sz="2400" b="1" dirty="0">
                <a:latin typeface="+mn-ea"/>
              </a:rPr>
              <a:t>0.1</a:t>
            </a:r>
            <a:r>
              <a:rPr lang="zh-CN" altLang="en-US" sz="2400" b="1" dirty="0">
                <a:latin typeface="+mn-ea"/>
              </a:rPr>
              <a:t>秒）。</a:t>
            </a:r>
          </a:p>
        </p:txBody>
      </p:sp>
      <p:sp>
        <p:nvSpPr>
          <p:cNvPr id="4" name="矩形 3"/>
          <p:cNvSpPr/>
          <p:nvPr/>
        </p:nvSpPr>
        <p:spPr>
          <a:xfrm>
            <a:off x="720133" y="392218"/>
            <a:ext cx="198804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 dirty="0"/>
              <a:t>比赛规则：</a:t>
            </a:r>
          </a:p>
        </p:txBody>
      </p:sp>
    </p:spTree>
    <p:extLst>
      <p:ext uri="{BB962C8B-B14F-4D97-AF65-F5344CB8AC3E}">
        <p14:creationId xmlns:p14="http://schemas.microsoft.com/office/powerpoint/2010/main" val="20090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4728ED5C-27AA-8541-381E-CED2A129379D}"/>
              </a:ext>
            </a:extLst>
          </p:cNvPr>
          <p:cNvSpPr txBox="1"/>
          <p:nvPr/>
        </p:nvSpPr>
        <p:spPr>
          <a:xfrm>
            <a:off x="804877" y="180916"/>
            <a:ext cx="10762910" cy="667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3</a:t>
            </a:r>
            <a:r>
              <a:rPr lang="zh-CN" altLang="en-US" sz="2400" b="1" dirty="0">
                <a:latin typeface="+mn-ea"/>
              </a:rPr>
              <a:t>）如果比赛时间（共计</a:t>
            </a:r>
            <a:r>
              <a:rPr lang="en-US" altLang="zh-CN" sz="2400" b="1" dirty="0">
                <a:latin typeface="+mn-ea"/>
              </a:rPr>
              <a:t>180</a:t>
            </a:r>
            <a:r>
              <a:rPr lang="zh-CN" altLang="en-US" sz="2400" b="1" dirty="0">
                <a:latin typeface="+mn-ea"/>
              </a:rPr>
              <a:t>秒）未结束，装置可以继续爬越障碍物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。如果装置整体爬上了障碍物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，全部着地点在障碍物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上表面，且装置任意一点首次接触到障碍物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上的竖直挡板（需拍照确认），则记录时间</a:t>
            </a:r>
            <a:r>
              <a:rPr lang="en-US" altLang="zh-CN" sz="2400" b="1" dirty="0">
                <a:latin typeface="+mn-ea"/>
              </a:rPr>
              <a:t>T2</a:t>
            </a:r>
            <a:r>
              <a:rPr lang="zh-CN" altLang="en-US" sz="2400" b="1" dirty="0">
                <a:latin typeface="+mn-ea"/>
              </a:rPr>
              <a:t>（单位为秒，精确到</a:t>
            </a:r>
            <a:r>
              <a:rPr lang="en-US" altLang="zh-CN" sz="2400" b="1" dirty="0">
                <a:latin typeface="+mn-ea"/>
              </a:rPr>
              <a:t>0.1</a:t>
            </a:r>
            <a:r>
              <a:rPr lang="zh-CN" altLang="en-US" sz="2400" b="1" dirty="0">
                <a:latin typeface="+mn-ea"/>
              </a:rPr>
              <a:t>秒）。如果装置顺利完成上述任务，或选手认为装置不可能爬上障碍物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，可以申请结束比赛，裁判员确定后可以提前结束该轮比赛。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4</a:t>
            </a:r>
            <a:r>
              <a:rPr lang="zh-CN" altLang="en-US" sz="2400" b="1" dirty="0">
                <a:latin typeface="+mn-ea"/>
              </a:rPr>
              <a:t>）需拍摄装置完赛照片，并标明成功爬越的障碍物和时间；同时需拍摄成功爬越障碍物的完整视频以备查验。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5</a:t>
            </a:r>
            <a:r>
              <a:rPr lang="zh-CN" altLang="en-US" sz="2400" b="1" dirty="0">
                <a:latin typeface="+mn-ea"/>
              </a:rPr>
              <a:t>）在比赛规定时间内出现以下情况，则该次成绩无效：比赛过程中选手接触装置；装置在行驶过程中驶出比赛区（装置全部着地点不在赛道内）；装置有部件掉落。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6</a:t>
            </a:r>
            <a:r>
              <a:rPr lang="zh-CN" altLang="en-US" sz="2400" b="1" dirty="0">
                <a:latin typeface="+mn-ea"/>
              </a:rPr>
              <a:t>）记录成功爬越障碍物的时间，本轮比赛结束后所有选手和裁判均需签字确认成绩。</a:t>
            </a:r>
          </a:p>
        </p:txBody>
      </p:sp>
    </p:spTree>
    <p:extLst>
      <p:ext uri="{BB962C8B-B14F-4D97-AF65-F5344CB8AC3E}">
        <p14:creationId xmlns:p14="http://schemas.microsoft.com/office/powerpoint/2010/main" val="25062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5812" y="1125542"/>
            <a:ext cx="10901083" cy="449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b="1" dirty="0">
                <a:latin typeface="+mn-ea"/>
              </a:rPr>
              <a:t>     </a:t>
            </a:r>
            <a:r>
              <a:rPr lang="zh-CN" altLang="zh-CN" sz="2400" b="1" dirty="0">
                <a:latin typeface="+mn-ea"/>
              </a:rPr>
              <a:t>在规定时间内成功爬越某一障碍物的前提下，最后成绩按以下公式计算：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zh-CN" altLang="zh-CN" sz="2400" b="1" dirty="0">
                <a:solidFill>
                  <a:srgbClr val="FF0000"/>
                </a:solidFill>
                <a:latin typeface="+mn-ea"/>
              </a:rPr>
              <a:t>得分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=4000-20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sym typeface="Wingdings 2" panose="05020102010507070707" pitchFamily="18" charset="2"/>
              </a:rPr>
              <a:t>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T1-T2</a:t>
            </a:r>
            <a:endParaRPr lang="zh-CN" altLang="zh-CN" sz="24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b="1" dirty="0">
                <a:latin typeface="+mn-ea"/>
              </a:rPr>
              <a:t>     比赛得分精确到</a:t>
            </a:r>
            <a:r>
              <a:rPr lang="en-US" altLang="zh-CN" sz="2400" b="1" dirty="0">
                <a:latin typeface="+mn-ea"/>
              </a:rPr>
              <a:t>0.1</a:t>
            </a:r>
            <a:r>
              <a:rPr lang="zh-CN" altLang="en-US" sz="2400" b="1" dirty="0">
                <a:latin typeface="+mn-ea"/>
              </a:rPr>
              <a:t>。不能成功爬越障碍物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，则</a:t>
            </a:r>
            <a:r>
              <a:rPr lang="en-US" altLang="zh-CN" sz="2400" b="1" dirty="0">
                <a:latin typeface="+mn-ea"/>
              </a:rPr>
              <a:t>T2=0</a:t>
            </a:r>
            <a:r>
              <a:rPr lang="zh-CN" altLang="en-US" sz="2400" b="1" dirty="0">
                <a:latin typeface="+mn-ea"/>
              </a:rPr>
              <a:t>；成功爬越障碍物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，取</a:t>
            </a:r>
            <a:r>
              <a:rPr lang="en-US" altLang="zh-CN" sz="2400" b="1" dirty="0">
                <a:latin typeface="+mn-ea"/>
              </a:rPr>
              <a:t>T1=0</a:t>
            </a:r>
            <a:r>
              <a:rPr lang="zh-CN" altLang="en-US" sz="2400" b="1" dirty="0">
                <a:latin typeface="+mn-ea"/>
              </a:rPr>
              <a:t>。不能爬越障碍物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时成绩为</a:t>
            </a:r>
            <a:r>
              <a:rPr lang="en-US" altLang="zh-CN" sz="2400" b="1" dirty="0">
                <a:latin typeface="+mn-ea"/>
              </a:rPr>
              <a:t>0</a:t>
            </a:r>
            <a:r>
              <a:rPr lang="zh-CN" altLang="en-US" sz="2400" b="1" dirty="0">
                <a:latin typeface="+mn-ea"/>
              </a:rPr>
              <a:t>。</a:t>
            </a:r>
            <a:endParaRPr lang="zh-CN" altLang="zh-CN" sz="24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b="1" dirty="0">
                <a:latin typeface="+mn-ea"/>
              </a:rPr>
              <a:t>     </a:t>
            </a:r>
            <a:r>
              <a:rPr lang="zh-CN" altLang="zh-CN" sz="2400" b="1" dirty="0">
                <a:latin typeface="+mn-ea"/>
              </a:rPr>
              <a:t>根据成绩从高到低进行排名，评选出入围复赛的队伍。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b="1" dirty="0">
                <a:latin typeface="+mn-ea"/>
              </a:rPr>
              <a:t>     </a:t>
            </a:r>
            <a:r>
              <a:rPr lang="zh-CN" altLang="zh-CN" sz="2400" b="1" dirty="0">
                <a:latin typeface="+mn-ea"/>
              </a:rPr>
              <a:t>如果两队成绩相同，装置质量轻者排名在前。如果成绩、质量均相同，则排名并列。</a:t>
            </a:r>
          </a:p>
        </p:txBody>
      </p:sp>
      <p:sp>
        <p:nvSpPr>
          <p:cNvPr id="3" name="矩形 2"/>
          <p:cNvSpPr/>
          <p:nvPr/>
        </p:nvSpPr>
        <p:spPr>
          <a:xfrm>
            <a:off x="555812" y="490830"/>
            <a:ext cx="198804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 dirty="0"/>
              <a:t>评分标准：</a:t>
            </a:r>
          </a:p>
        </p:txBody>
      </p:sp>
    </p:spTree>
    <p:extLst>
      <p:ext uri="{BB962C8B-B14F-4D97-AF65-F5344CB8AC3E}">
        <p14:creationId xmlns:p14="http://schemas.microsoft.com/office/powerpoint/2010/main" val="18935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52468AF7-636B-65CE-3B91-18947D13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98" y="1823735"/>
            <a:ext cx="10500986" cy="494654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5C59848-1A69-4FA3-EAFD-7F377DF3085C}"/>
              </a:ext>
            </a:extLst>
          </p:cNvPr>
          <p:cNvSpPr/>
          <p:nvPr/>
        </p:nvSpPr>
        <p:spPr>
          <a:xfrm>
            <a:off x="890463" y="595431"/>
            <a:ext cx="162736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/>
              <a:t>复赛命题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4D4D814-86A4-8927-122D-81EFB7417288}"/>
              </a:ext>
            </a:extLst>
          </p:cNvPr>
          <p:cNvSpPr txBox="1"/>
          <p:nvPr/>
        </p:nvSpPr>
        <p:spPr>
          <a:xfrm>
            <a:off x="970504" y="1453449"/>
            <a:ext cx="8613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赛道、障碍物、装置要求等与初赛大体相同，不同之处如下：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D473432-E2AC-3ACB-FDC2-46160F79C1AB}"/>
              </a:ext>
            </a:extLst>
          </p:cNvPr>
          <p:cNvSpPr txBox="1"/>
          <p:nvPr/>
        </p:nvSpPr>
        <p:spPr>
          <a:xfrm>
            <a:off x="970504" y="2087074"/>
            <a:ext cx="5984136" cy="166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）平坦区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增加一个固定的木质长方体；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）障碍物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上增加透明亚克力通道；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3</a:t>
            </a:r>
            <a:r>
              <a:rPr lang="zh-CN" altLang="en-US" sz="2400" b="1" dirty="0">
                <a:latin typeface="+mn-ea"/>
              </a:rPr>
              <a:t>）障碍物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的高度为</a:t>
            </a:r>
            <a:r>
              <a:rPr lang="en-US" altLang="zh-CN" sz="2400" b="1" dirty="0">
                <a:latin typeface="+mn-ea"/>
              </a:rPr>
              <a:t>20cm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75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99460C7-BF9D-7DE5-21EF-0BE8C0294769}"/>
              </a:ext>
            </a:extLst>
          </p:cNvPr>
          <p:cNvSpPr txBox="1"/>
          <p:nvPr/>
        </p:nvSpPr>
        <p:spPr>
          <a:xfrm>
            <a:off x="556011" y="749127"/>
            <a:ext cx="10617477" cy="48994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/>
            </a:lvl1pPr>
          </a:lstStyle>
          <a:p>
            <a:pPr>
              <a:spcBef>
                <a:spcPts val="1200"/>
              </a:spcBef>
            </a:pPr>
            <a:r>
              <a:rPr lang="zh-CN" altLang="en-US" dirty="0">
                <a:latin typeface="+mn-ea"/>
              </a:rPr>
              <a:t>装置方面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）装置的长、宽、高尺寸不超过</a:t>
            </a:r>
            <a:r>
              <a:rPr lang="en-US" altLang="zh-CN" dirty="0">
                <a:latin typeface="+mn-ea"/>
              </a:rPr>
              <a:t>25cm</a:t>
            </a:r>
            <a:r>
              <a:rPr lang="en-US" altLang="zh-CN" kern="100" dirty="0">
                <a:effectLst/>
                <a:latin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</a:t>
            </a:r>
            <a:r>
              <a:rPr lang="en-US" altLang="zh-CN" dirty="0">
                <a:latin typeface="+mn-ea"/>
              </a:rPr>
              <a:t>25cm</a:t>
            </a:r>
            <a:r>
              <a:rPr lang="en-US" altLang="zh-CN" kern="100" dirty="0">
                <a:effectLst/>
                <a:latin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</a:t>
            </a:r>
            <a:r>
              <a:rPr lang="en-US" altLang="zh-CN" dirty="0">
                <a:latin typeface="+mn-ea"/>
              </a:rPr>
              <a:t>25cm</a:t>
            </a:r>
            <a:r>
              <a:rPr lang="zh-CN" altLang="en-US" dirty="0">
                <a:latin typeface="+mn-ea"/>
              </a:rPr>
              <a:t>（初始尺寸），装置总质量≤</a:t>
            </a:r>
            <a:r>
              <a:rPr lang="en-US" altLang="zh-CN" dirty="0">
                <a:latin typeface="+mn-ea"/>
              </a:rPr>
              <a:t>450g</a:t>
            </a:r>
            <a:r>
              <a:rPr lang="zh-CN" altLang="en-US" dirty="0">
                <a:latin typeface="+mn-ea"/>
              </a:rPr>
              <a:t>（包括动力装置）。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latin typeface="+mn-ea"/>
              </a:rPr>
              <a:t>2)</a:t>
            </a:r>
            <a:r>
              <a:rPr lang="zh-CN" altLang="en-US" dirty="0">
                <a:latin typeface="+mn-ea"/>
              </a:rPr>
              <a:t>装置使用的电动机、电池由赛区统一提供，选手不得自行携带入场。电动机、电池规格要求与初赛相同。</a:t>
            </a:r>
            <a:endParaRPr lang="en-US" altLang="zh-CN" dirty="0"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）装置需比赛现场制作。进场前所有零件以散件形式入场，所有自带的制作材料需达到不可再拆卸散件状态进入比赛场地（不允许多个零件组合为一个整体零件入场），电机、电池盒除外。现场制作和测试时间共</a:t>
            </a:r>
            <a:r>
              <a:rPr lang="en-US" altLang="zh-CN" dirty="0">
                <a:latin typeface="+mn-ea"/>
              </a:rPr>
              <a:t>150</a:t>
            </a:r>
            <a:r>
              <a:rPr lang="zh-CN" altLang="en-US" dirty="0">
                <a:latin typeface="+mn-ea"/>
              </a:rPr>
              <a:t>分钟。</a:t>
            </a:r>
          </a:p>
        </p:txBody>
      </p:sp>
    </p:spTree>
    <p:extLst>
      <p:ext uri="{BB962C8B-B14F-4D97-AF65-F5344CB8AC3E}">
        <p14:creationId xmlns:p14="http://schemas.microsoft.com/office/powerpoint/2010/main" val="26542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89B99C1-B99E-C070-78F5-83A60DB9933D}"/>
              </a:ext>
            </a:extLst>
          </p:cNvPr>
          <p:cNvSpPr txBox="1"/>
          <p:nvPr/>
        </p:nvSpPr>
        <p:spPr>
          <a:xfrm>
            <a:off x="420927" y="820455"/>
            <a:ext cx="10811526" cy="3506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比赛规则</a:t>
            </a:r>
            <a:endParaRPr lang="en-US" altLang="zh-CN" sz="2400" b="1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b="1" kern="100" dirty="0">
                <a:effectLst/>
                <a:latin typeface="+mn-ea"/>
                <a:cs typeface="Times New Roman" panose="02020603050405020304" pitchFamily="18" charset="0"/>
              </a:rPr>
              <a:t>    比赛共有三轮。每一轮赛前测量装置尺寸、质量（如超标，则本轮比赛成绩记零）。每轮比赛记录成功爬越障碍物的时间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以及是否存在扣分情况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，根据评分规则得出最终分数，选手和裁判均需签字确认</a:t>
            </a:r>
            <a:r>
              <a:rPr lang="zh-CN" altLang="en-US" sz="2400" b="1" kern="100" dirty="0">
                <a:effectLst/>
                <a:latin typeface="+mn-ea"/>
                <a:cs typeface="Times New Roman" panose="02020603050405020304" pitchFamily="18" charset="0"/>
              </a:rPr>
              <a:t>。现场对装置运动过程进行全程录像，以备查验。建议采用</a:t>
            </a:r>
            <a:r>
              <a:rPr lang="en-US" altLang="zh-CN" sz="2400" b="1" kern="1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effectLst/>
                <a:latin typeface="+mn-ea"/>
                <a:cs typeface="Times New Roman" panose="02020603050405020304" pitchFamily="18" charset="0"/>
              </a:rPr>
              <a:t>个及</a:t>
            </a:r>
            <a:r>
              <a:rPr lang="en-US" altLang="zh-CN" sz="2400" b="1" kern="1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effectLst/>
                <a:latin typeface="+mn-ea"/>
                <a:cs typeface="Times New Roman" panose="02020603050405020304" pitchFamily="18" charset="0"/>
              </a:rPr>
              <a:t>个以上参赛队伍在不同赛道同时竞技的形式开展。</a:t>
            </a:r>
            <a:endParaRPr lang="zh-CN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84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3D1513B-2D2B-AEBE-0094-A072EF5B01E9}"/>
              </a:ext>
            </a:extLst>
          </p:cNvPr>
          <p:cNvSpPr txBox="1"/>
          <p:nvPr/>
        </p:nvSpPr>
        <p:spPr>
          <a:xfrm>
            <a:off x="862730" y="518341"/>
            <a:ext cx="101225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评分规则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）每支队伍取三轮比赛中最高得分作为该队伍最终比赛成绩。根据得分从高到低确定参赛队伍排名。如果两队比赛成绩相同，则装置质量（向上取整克数）小者排名在前。如果成绩、质量均相同，则排名并列。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）装置在规定时间内爬越成功，由裁判员根据下述公式计算比赛得分。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每轮比赛的计分公式为：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得分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=300-T-Z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时间精确到</a:t>
            </a:r>
            <a:r>
              <a:rPr lang="en-US" altLang="zh-CN" sz="2400" b="1" dirty="0">
                <a:latin typeface="+mn-ea"/>
              </a:rPr>
              <a:t>0.1</a:t>
            </a:r>
            <a:r>
              <a:rPr lang="zh-CN" altLang="en-US" sz="2400" b="1" dirty="0">
                <a:latin typeface="+mn-ea"/>
              </a:rPr>
              <a:t>秒。其中</a:t>
            </a:r>
            <a:r>
              <a:rPr lang="en-US" altLang="zh-CN" sz="2400" b="1" dirty="0">
                <a:latin typeface="+mn-ea"/>
              </a:rPr>
              <a:t>T</a:t>
            </a:r>
            <a:r>
              <a:rPr lang="zh-CN" altLang="en-US" sz="2400" b="1" dirty="0">
                <a:latin typeface="+mn-ea"/>
              </a:rPr>
              <a:t>为爬越成功所用的时间，单位为秒；</a:t>
            </a:r>
            <a:r>
              <a:rPr lang="en-US" altLang="zh-CN" sz="2400" b="1" dirty="0">
                <a:latin typeface="+mn-ea"/>
              </a:rPr>
              <a:t>Z</a:t>
            </a:r>
            <a:r>
              <a:rPr lang="zh-CN" altLang="en-US" sz="2400" b="1" dirty="0">
                <a:latin typeface="+mn-ea"/>
              </a:rPr>
              <a:t>是装置在亚克力通道中的扣分。</a:t>
            </a:r>
          </a:p>
        </p:txBody>
      </p:sp>
    </p:spTree>
    <p:extLst>
      <p:ext uri="{BB962C8B-B14F-4D97-AF65-F5344CB8AC3E}">
        <p14:creationId xmlns:p14="http://schemas.microsoft.com/office/powerpoint/2010/main" val="28998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68778" y="3227242"/>
            <a:ext cx="3427541" cy="646331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zh-CN" altLang="en-US" sz="3600" b="1" dirty="0"/>
              <a:t>需要考虑的因素</a:t>
            </a:r>
            <a:endParaRPr lang="en-US" altLang="zh-CN" sz="3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11183" y="198209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第二部分</a:t>
            </a:r>
          </a:p>
        </p:txBody>
      </p:sp>
    </p:spTree>
    <p:extLst>
      <p:ext uri="{BB962C8B-B14F-4D97-AF65-F5344CB8AC3E}">
        <p14:creationId xmlns:p14="http://schemas.microsoft.com/office/powerpoint/2010/main" val="37673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1B29C82-D793-DDFD-3FA0-6BECAA45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93" y="2480994"/>
            <a:ext cx="9739714" cy="41914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284AC41-9B9B-104D-796D-B7E560014DF2}"/>
              </a:ext>
            </a:extLst>
          </p:cNvPr>
          <p:cNvSpPr txBox="1"/>
          <p:nvPr/>
        </p:nvSpPr>
        <p:spPr>
          <a:xfrm>
            <a:off x="868732" y="405914"/>
            <a:ext cx="10454536" cy="113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）本届比赛与上届比赛，有继承有改变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     以初赛为例：总体还是爬越</a:t>
            </a:r>
            <a:r>
              <a:rPr lang="en-US" altLang="zh-CN" sz="2400" b="1" dirty="0">
                <a:latin typeface="+mn-ea"/>
              </a:rPr>
              <a:t>90</a:t>
            </a:r>
            <a:r>
              <a:rPr lang="zh-CN" altLang="en-US" sz="2400" b="1" dirty="0">
                <a:latin typeface="+mn-ea"/>
              </a:rPr>
              <a:t>度的坡度，但是赛道有变化。</a:t>
            </a:r>
            <a:endParaRPr lang="en-US" altLang="zh-CN" sz="2400" b="1" dirty="0">
              <a:latin typeface="+mn-ea"/>
            </a:endParaRPr>
          </a:p>
        </p:txBody>
      </p:sp>
      <p:sp>
        <p:nvSpPr>
          <p:cNvPr id="5" name="箭头: 下 4">
            <a:extLst>
              <a:ext uri="{FF2B5EF4-FFF2-40B4-BE49-F238E27FC236}">
                <a16:creationId xmlns="" xmlns:a16="http://schemas.microsoft.com/office/drawing/2014/main" id="{D1539A78-718E-099A-E9FB-7C26E10FDEB3}"/>
              </a:ext>
            </a:extLst>
          </p:cNvPr>
          <p:cNvSpPr/>
          <p:nvPr/>
        </p:nvSpPr>
        <p:spPr>
          <a:xfrm>
            <a:off x="4774367" y="3676338"/>
            <a:ext cx="292308" cy="6220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9224A69-F6FE-0BA4-6A4E-6288628E2020}"/>
              </a:ext>
            </a:extLst>
          </p:cNvPr>
          <p:cNvSpPr txBox="1"/>
          <p:nvPr/>
        </p:nvSpPr>
        <p:spPr>
          <a:xfrm>
            <a:off x="4249711" y="3181662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增加障碍物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="" xmlns:a16="http://schemas.microsoft.com/office/drawing/2014/main" id="{0FFAAE92-CE4D-068A-6571-744A563652A1}"/>
              </a:ext>
            </a:extLst>
          </p:cNvPr>
          <p:cNvSpPr/>
          <p:nvPr/>
        </p:nvSpPr>
        <p:spPr>
          <a:xfrm>
            <a:off x="6637579" y="3676338"/>
            <a:ext cx="292308" cy="6220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625EF25-BAA5-4394-CA12-FC2F7B0DB067}"/>
              </a:ext>
            </a:extLst>
          </p:cNvPr>
          <p:cNvSpPr txBox="1"/>
          <p:nvPr/>
        </p:nvSpPr>
        <p:spPr>
          <a:xfrm>
            <a:off x="6112923" y="3181662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增加距离</a:t>
            </a:r>
          </a:p>
        </p:txBody>
      </p:sp>
      <p:sp>
        <p:nvSpPr>
          <p:cNvPr id="9" name="箭头: 下 8">
            <a:extLst>
              <a:ext uri="{FF2B5EF4-FFF2-40B4-BE49-F238E27FC236}">
                <a16:creationId xmlns="" xmlns:a16="http://schemas.microsoft.com/office/drawing/2014/main" id="{EC3DDE0F-F7EF-29BE-BE66-FB30D425A1FA}"/>
              </a:ext>
            </a:extLst>
          </p:cNvPr>
          <p:cNvSpPr/>
          <p:nvPr/>
        </p:nvSpPr>
        <p:spPr>
          <a:xfrm>
            <a:off x="9048442" y="2393751"/>
            <a:ext cx="292308" cy="6220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0DEE95D-7F22-5787-EE8C-49D6C06D63FE}"/>
              </a:ext>
            </a:extLst>
          </p:cNvPr>
          <p:cNvSpPr txBox="1"/>
          <p:nvPr/>
        </p:nvSpPr>
        <p:spPr>
          <a:xfrm>
            <a:off x="8522714" y="1993641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高度固定</a:t>
            </a:r>
          </a:p>
        </p:txBody>
      </p:sp>
    </p:spTree>
    <p:extLst>
      <p:ext uri="{BB962C8B-B14F-4D97-AF65-F5344CB8AC3E}">
        <p14:creationId xmlns:p14="http://schemas.microsoft.com/office/powerpoint/2010/main" val="39558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68778" y="3227242"/>
            <a:ext cx="2037737" cy="646331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zh-CN" altLang="en-US" sz="3600" b="1" dirty="0"/>
              <a:t>命题介绍</a:t>
            </a:r>
            <a:endParaRPr lang="en-US" altLang="zh-CN" sz="3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11183" y="198209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第一部分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268B1CF-938C-9D47-F53E-7E02B8B7F3B5}"/>
              </a:ext>
            </a:extLst>
          </p:cNvPr>
          <p:cNvSpPr txBox="1"/>
          <p:nvPr/>
        </p:nvSpPr>
        <p:spPr>
          <a:xfrm>
            <a:off x="868732" y="405915"/>
            <a:ext cx="10454536" cy="3907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）增加障碍物的影响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    上届比赛只有一个障碍物，这次增加一个，因此需要考虑装置如何爬下障碍物。如果考虑不周，装置可能会出现倾倒或翻滚的情况；或者出现只能爬越第一个障碍物，不能爬越第二个障碍物的情况。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    由于装置还要爬下障碍物，以往只能爬越特定高度的装置将不能很好完成任务，需要进行重新设计。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    </a:t>
            </a:r>
            <a:r>
              <a:rPr lang="zh-CN" altLang="en-US" sz="2400" b="1" dirty="0">
                <a:latin typeface="+mn-ea"/>
              </a:rPr>
              <a:t>障碍物的高度固定且不太高，装置在爬越方面难度下降。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F884ABF-E8A8-1756-9AB4-05DAB3BAD70B}"/>
              </a:ext>
            </a:extLst>
          </p:cNvPr>
          <p:cNvSpPr txBox="1"/>
          <p:nvPr/>
        </p:nvSpPr>
        <p:spPr>
          <a:xfrm>
            <a:off x="868732" y="4760981"/>
            <a:ext cx="10454536" cy="1691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3</a:t>
            </a:r>
            <a:r>
              <a:rPr lang="zh-CN" altLang="en-US" sz="2400" b="1" dirty="0">
                <a:latin typeface="+mn-ea"/>
              </a:rPr>
              <a:t>）增加赛道长度的影响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    装置的尺寸与动力要求与上届相同，但是由于赛道长度增加，需要考虑装置的前进速度，以及如何不偏出赛道。</a:t>
            </a:r>
          </a:p>
        </p:txBody>
      </p:sp>
    </p:spTree>
    <p:extLst>
      <p:ext uri="{BB962C8B-B14F-4D97-AF65-F5344CB8AC3E}">
        <p14:creationId xmlns:p14="http://schemas.microsoft.com/office/powerpoint/2010/main" val="8702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7947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37"/>
            <a:ext cx="12212699" cy="6428363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081" y="265546"/>
            <a:ext cx="10080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1" y="378362"/>
            <a:ext cx="10080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680650" y="457240"/>
            <a:ext cx="685139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         希望选手们发挥创意，在规则范围内，设计制作出新颖的太空车，取得好成绩！</a:t>
            </a:r>
          </a:p>
        </p:txBody>
      </p:sp>
      <p:sp>
        <p:nvSpPr>
          <p:cNvPr id="5" name="矩形 4"/>
          <p:cNvSpPr/>
          <p:nvPr/>
        </p:nvSpPr>
        <p:spPr>
          <a:xfrm>
            <a:off x="6258309" y="3062576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351359" y="1424210"/>
            <a:ext cx="6521779" cy="445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/>
              <a:t>        新时代十年以来，我国在探月探火方面取得重大成果，月球车、火星车等太空车备受世人瞩目。未来，我国还将实施载人月球探测、火星取样返回等重大航天工程，太空车将会得到进一步发展。未来太空车会有什么样的外观？会具备哪些功能？欢迎从多学科和跨学科的角度出发，参与我们的挑战任务，点燃太空探索的热情！</a:t>
            </a:r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339957" y="567809"/>
            <a:ext cx="244169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命题背景</a:t>
            </a:r>
            <a:endParaRPr lang="en-US" altLang="zh-CN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565966" y="1856331"/>
            <a:ext cx="3830946" cy="4136933"/>
            <a:chOff x="6569682" y="1071561"/>
            <a:chExt cx="5224438" cy="564172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/>
            <a:srcRect b="8533"/>
            <a:stretch>
              <a:fillRect/>
            </a:stretch>
          </p:blipFill>
          <p:spPr>
            <a:xfrm>
              <a:off x="6829064" y="1071561"/>
              <a:ext cx="4965056" cy="284662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083706" y="1419366"/>
              <a:ext cx="1666755" cy="791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127364" y="3480010"/>
              <a:ext cx="1666755" cy="791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1327"/>
            <a:stretch>
              <a:fillRect/>
            </a:stretch>
          </p:blipFill>
          <p:spPr>
            <a:xfrm>
              <a:off x="7812911" y="3183038"/>
              <a:ext cx="3981208" cy="353025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9682" y="4271409"/>
              <a:ext cx="1716260" cy="2088656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7A6A4A0-0D31-F1C5-7CC7-8C61A362A651}"/>
              </a:ext>
            </a:extLst>
          </p:cNvPr>
          <p:cNvSpPr/>
          <p:nvPr/>
        </p:nvSpPr>
        <p:spPr bwMode="auto">
          <a:xfrm>
            <a:off x="9316887" y="4698943"/>
            <a:ext cx="591201" cy="123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1" lang="zh-CN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6717" y="1409903"/>
            <a:ext cx="106960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/>
              <a:t>         </a:t>
            </a:r>
            <a:r>
              <a:rPr lang="zh-CN" altLang="zh-CN" sz="2400" b="1" dirty="0"/>
              <a:t>本</a:t>
            </a:r>
            <a:r>
              <a:rPr lang="zh-CN" altLang="en-US" sz="2400" b="1" dirty="0"/>
              <a:t>项目</a:t>
            </a:r>
            <a:r>
              <a:rPr lang="zh-CN" altLang="zh-CN" sz="2400" b="1" dirty="0"/>
              <a:t>要求学生以</a:t>
            </a:r>
            <a:r>
              <a:rPr lang="zh-CN" altLang="zh-CN" sz="2400" b="1" dirty="0">
                <a:solidFill>
                  <a:srgbClr val="FF0000"/>
                </a:solidFill>
              </a:rPr>
              <a:t>“发现问题，</a:t>
            </a:r>
            <a:r>
              <a:rPr lang="zh-CN" altLang="en-US" sz="2400" b="1" dirty="0">
                <a:solidFill>
                  <a:srgbClr val="FF0000"/>
                </a:solidFill>
              </a:rPr>
              <a:t>分析问题，</a:t>
            </a:r>
            <a:r>
              <a:rPr lang="zh-CN" altLang="zh-CN" sz="2400" b="1" dirty="0">
                <a:solidFill>
                  <a:srgbClr val="FF0000"/>
                </a:solidFill>
              </a:rPr>
              <a:t>解决问题，探知未来”</a:t>
            </a:r>
            <a:r>
              <a:rPr lang="zh-CN" altLang="zh-CN" sz="2400" b="1" dirty="0"/>
              <a:t>为原则，考虑未来太空车可能面临的问题和技术难点，</a:t>
            </a:r>
            <a:r>
              <a:rPr lang="zh-CN" altLang="zh-CN" sz="2400" b="1" dirty="0">
                <a:solidFill>
                  <a:srgbClr val="0070C0"/>
                </a:solidFill>
              </a:rPr>
              <a:t>提出具体的解决方案并制作演示模型</a:t>
            </a:r>
            <a:r>
              <a:rPr lang="zh-CN" altLang="zh-CN" sz="2400" b="1" dirty="0">
                <a:solidFill>
                  <a:prstClr val="black"/>
                </a:solidFill>
              </a:rPr>
              <a:t>。</a:t>
            </a:r>
            <a:endParaRPr lang="en-US" altLang="zh-CN" sz="2400" b="1" dirty="0">
              <a:solidFill>
                <a:prstClr val="black"/>
              </a:solidFill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sz="2400" b="1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9184" y="571234"/>
            <a:ext cx="244169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en-US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命题内容</a:t>
            </a:r>
            <a:endParaRPr lang="en-US" altLang="zh-CN" sz="32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717" y="3164229"/>
            <a:ext cx="5548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/>
              <a:t>         </a:t>
            </a:r>
            <a:r>
              <a:rPr lang="zh-CN" altLang="zh-CN" sz="2400" b="1" dirty="0"/>
              <a:t>鼓励</a:t>
            </a:r>
            <a:r>
              <a:rPr lang="zh-CN" altLang="en-US" sz="2400" b="1" dirty="0"/>
              <a:t>学生</a:t>
            </a:r>
            <a:r>
              <a:rPr lang="zh-CN" altLang="zh-CN" sz="2400" b="1" dirty="0"/>
              <a:t>将</a:t>
            </a:r>
            <a:r>
              <a:rPr lang="en-US" altLang="zh-CN" sz="2400" b="1" dirty="0"/>
              <a:t>STEM</a:t>
            </a:r>
            <a:r>
              <a:rPr lang="zh-CN" altLang="zh-CN" sz="2400" b="1" dirty="0"/>
              <a:t>（科学、技术、工程、数学）与创客</a:t>
            </a:r>
            <a:r>
              <a:rPr lang="zh-CN" altLang="en-US" sz="2400" b="1" dirty="0"/>
              <a:t>的</a:t>
            </a:r>
            <a:r>
              <a:rPr lang="zh-CN" altLang="zh-CN" sz="2400" b="1" dirty="0"/>
              <a:t>融合，综合考虑，</a:t>
            </a:r>
            <a:r>
              <a:rPr lang="zh-CN" sz="2400" b="1" dirty="0"/>
              <a:t>不仅要有创意，还要动手设计、制作出越障能力较强的未来太空车模型，要求能够爬越不同高度、不同类型的障碍物，</a:t>
            </a:r>
            <a:r>
              <a:rPr lang="zh-CN" altLang="en-US" sz="2400" b="1" dirty="0"/>
              <a:t>并模拟某些科学探究任务</a:t>
            </a:r>
            <a:r>
              <a:rPr lang="zh-CN" altLang="zh-CN" sz="2400" b="1" dirty="0"/>
              <a:t>。</a:t>
            </a:r>
            <a:r>
              <a:rPr lang="en-US" altLang="zh-CN" sz="2400" b="1" dirty="0"/>
              <a:t> </a:t>
            </a:r>
            <a:endParaRPr lang="zh-CN" altLang="en-US" sz="2400" b="1" dirty="0"/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00C145B1-973F-53B3-EBA3-E450C5345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26" y="3055227"/>
            <a:ext cx="2679659" cy="3571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9513" y="1506804"/>
            <a:ext cx="10400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提升科学素养，培养学生创新思维及创造力，提升团队协作能力，挖掘学生发现问题及解决问题的潜能，并能清晰地表达自己的观点。</a:t>
            </a:r>
            <a:endParaRPr lang="en-US" altLang="zh-CN" sz="2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  <a:defRPr/>
            </a:pPr>
            <a:endParaRPr lang="zh-CN" altLang="zh-CN" sz="2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317" y="556400"/>
            <a:ext cx="244169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en-US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zh-CN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考查</a:t>
            </a:r>
            <a:r>
              <a:rPr lang="zh-CN" altLang="zh-CN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目标</a:t>
            </a:r>
            <a:endParaRPr lang="en-US" altLang="zh-CN" sz="32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9513" y="2903442"/>
            <a:ext cx="10461404" cy="335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考查参赛队伍面对实际情况，发现问题、分析问题、提出问题和解决问题的能力。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考查参赛队伍创新思维、创造力、团队协作、沟通协调、展示和表达等能力。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考查参赛队伍多学科知识交叉学习和应用的能力。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考查参赛队伍动手实践的能力。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641985" y="3895605"/>
            <a:ext cx="5127680" cy="16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/>
              <a:t>        </a:t>
            </a:r>
            <a:r>
              <a:rPr lang="zh-CN" altLang="zh-CN" dirty="0"/>
              <a:t>自行设计、制作、调试，完成未来太空车模型（后面称装置或作品）</a:t>
            </a:r>
            <a:r>
              <a:rPr lang="zh-CN" altLang="en-US" dirty="0"/>
              <a:t>，能爬越垂直的障碍物</a:t>
            </a:r>
            <a:r>
              <a:rPr lang="zh-CN" altLang="zh-CN" dirty="0"/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641985" y="2747317"/>
            <a:ext cx="16209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/>
              <a:t>初赛命题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63" y="2747317"/>
            <a:ext cx="5127680" cy="384726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4CB76D47-5B30-1F3E-06B2-743A473F3EE9}"/>
              </a:ext>
            </a:extLst>
          </p:cNvPr>
          <p:cNvSpPr txBox="1"/>
          <p:nvPr/>
        </p:nvSpPr>
        <p:spPr>
          <a:xfrm>
            <a:off x="377906" y="1279818"/>
            <a:ext cx="11022275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+mn-ea"/>
                <a:ea typeface="+mn-ea"/>
              </a:rPr>
              <a:t>    </a:t>
            </a:r>
            <a:r>
              <a:rPr lang="zh-CN" altLang="zh-CN" dirty="0">
                <a:latin typeface="+mn-ea"/>
                <a:ea typeface="+mn-ea"/>
              </a:rPr>
              <a:t>本命题面向中学组开展，每支参赛队伍由</a:t>
            </a:r>
            <a:r>
              <a:rPr lang="en-US" altLang="zh-CN" dirty="0">
                <a:latin typeface="+mn-ea"/>
                <a:ea typeface="+mn-ea"/>
              </a:rPr>
              <a:t>2</a:t>
            </a:r>
            <a:r>
              <a:rPr lang="zh-CN" altLang="zh-CN" dirty="0">
                <a:latin typeface="+mn-ea"/>
                <a:ea typeface="+mn-ea"/>
              </a:rPr>
              <a:t>名参赛选手和</a:t>
            </a:r>
            <a:r>
              <a:rPr lang="en-US" altLang="zh-CN" dirty="0">
                <a:latin typeface="+mn-ea"/>
                <a:ea typeface="+mn-ea"/>
              </a:rPr>
              <a:t>1-2</a:t>
            </a:r>
            <a:r>
              <a:rPr lang="zh-CN" altLang="zh-CN" dirty="0">
                <a:latin typeface="+mn-ea"/>
                <a:ea typeface="+mn-ea"/>
              </a:rPr>
              <a:t>名学校指导老师组成。同一选手不得跨队参与同一命题比赛。赛程分初赛、复赛、决赛三个阶段。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0317" y="556400"/>
            <a:ext cx="244169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en-US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CN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比赛规则</a:t>
            </a:r>
            <a:endParaRPr lang="en-US" altLang="zh-CN" sz="32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7E524F9-B666-7D13-B80F-3C03C2B6B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155" y="2387049"/>
            <a:ext cx="9739714" cy="41914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20132" y="1102262"/>
            <a:ext cx="10922369" cy="169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）赛道包括出发区、平坦区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、障碍物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、平坦区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、障碍物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五部分，模拟月球或火星的地形地貌。赛道宽度</a:t>
            </a:r>
            <a:r>
              <a:rPr lang="en-US" altLang="zh-CN" sz="2400" b="1" dirty="0">
                <a:latin typeface="+mn-ea"/>
              </a:rPr>
              <a:t>40cm</a:t>
            </a:r>
            <a:r>
              <a:rPr lang="zh-CN" altLang="en-US" sz="2400" b="1" dirty="0">
                <a:latin typeface="+mn-ea"/>
              </a:rPr>
              <a:t>，平坦区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长度为</a:t>
            </a:r>
            <a:r>
              <a:rPr lang="en-US" altLang="zh-CN" sz="2400" b="1" dirty="0">
                <a:latin typeface="+mn-ea"/>
              </a:rPr>
              <a:t>100cm</a:t>
            </a:r>
            <a:r>
              <a:rPr lang="zh-CN" altLang="en-US" sz="2400" b="1" dirty="0">
                <a:latin typeface="+mn-ea"/>
              </a:rPr>
              <a:t>，其他各段长度均为</a:t>
            </a:r>
            <a:r>
              <a:rPr lang="en-US" altLang="zh-CN" sz="2400" b="1" dirty="0">
                <a:latin typeface="+mn-ea"/>
              </a:rPr>
              <a:t>40cm</a:t>
            </a:r>
            <a:r>
              <a:rPr lang="zh-CN" altLang="en-US" sz="2400" b="1" dirty="0">
                <a:latin typeface="+mn-ea"/>
              </a:rPr>
              <a:t>。</a:t>
            </a:r>
            <a:r>
              <a:rPr lang="zh-CN" altLang="zh-CN" sz="2400" b="1" dirty="0">
                <a:latin typeface="+mn-ea"/>
              </a:rPr>
              <a:t>赛道上障碍物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zh-CN" sz="2400" b="1" dirty="0">
                <a:latin typeface="+mn-ea"/>
              </a:rPr>
              <a:t>和障碍物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zh-CN" sz="2400" b="1" dirty="0">
                <a:latin typeface="+mn-ea"/>
              </a:rPr>
              <a:t>高度</a:t>
            </a:r>
            <a:r>
              <a:rPr lang="en-US" altLang="zh-CN" sz="2400" b="1" dirty="0">
                <a:latin typeface="+mn-ea"/>
              </a:rPr>
              <a:t>10cm</a:t>
            </a:r>
            <a:r>
              <a:rPr lang="zh-CN" altLang="zh-CN" sz="2400" b="1" dirty="0">
                <a:latin typeface="+mn-ea"/>
              </a:rPr>
              <a:t>。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0133" y="392218"/>
            <a:ext cx="198804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 dirty="0"/>
              <a:t>赛道要求：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DDF3895-897D-BC9B-E8C1-6A8A267D1023}"/>
              </a:ext>
            </a:extLst>
          </p:cNvPr>
          <p:cNvSpPr txBox="1"/>
          <p:nvPr/>
        </p:nvSpPr>
        <p:spPr>
          <a:xfrm>
            <a:off x="709931" y="2872117"/>
            <a:ext cx="5073155" cy="11137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400" b="1">
                <a:latin typeface="+mn-ea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zh-CN" dirty="0"/>
              <a:t>如参赛</a:t>
            </a:r>
            <a:r>
              <a:rPr lang="zh-CN" altLang="en-US" dirty="0"/>
              <a:t>选手</a:t>
            </a:r>
            <a:r>
              <a:rPr lang="zh-CN" altLang="zh-CN" dirty="0"/>
              <a:t>选择不攀爬障碍物</a:t>
            </a:r>
            <a:r>
              <a:rPr lang="en-US" altLang="zh-CN" dirty="0"/>
              <a:t>2</a:t>
            </a:r>
            <a:r>
              <a:rPr lang="zh-CN" altLang="zh-CN" dirty="0"/>
              <a:t>，可以把障碍物</a:t>
            </a:r>
            <a:r>
              <a:rPr lang="en-US" altLang="zh-CN" dirty="0"/>
              <a:t>2</a:t>
            </a:r>
            <a:r>
              <a:rPr lang="zh-CN" altLang="zh-CN" dirty="0"/>
              <a:t>换为挡板。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61759BE-C557-1F9D-D267-0BEB79D8186F}"/>
              </a:ext>
            </a:extLst>
          </p:cNvPr>
          <p:cNvSpPr txBox="1"/>
          <p:nvPr/>
        </p:nvSpPr>
        <p:spPr>
          <a:xfrm>
            <a:off x="2087217" y="481081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单位：</a:t>
            </a:r>
            <a:r>
              <a:rPr lang="en-US" altLang="zh-CN" dirty="0"/>
              <a:t>cm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13A238C9-9AC7-E8A1-310A-1962125938AF}"/>
              </a:ext>
            </a:extLst>
          </p:cNvPr>
          <p:cNvSpPr txBox="1"/>
          <p:nvPr/>
        </p:nvSpPr>
        <p:spPr>
          <a:xfrm>
            <a:off x="7837452" y="5045582"/>
            <a:ext cx="4154813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400" b="1">
                <a:latin typeface="+mn-ea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zh-CN" dirty="0"/>
              <a:t>）赛道表面粘贴</a:t>
            </a:r>
            <a:r>
              <a:rPr lang="en-US" altLang="zh-CN" dirty="0"/>
              <a:t>140g/m</a:t>
            </a:r>
            <a:r>
              <a:rPr lang="en-US" altLang="zh-CN" baseline="30000" dirty="0"/>
              <a:t>2</a:t>
            </a:r>
            <a:r>
              <a:rPr lang="zh-CN" altLang="zh-CN" dirty="0"/>
              <a:t>的复印纸，障碍物的两侧不粘贴复印纸。纸上标注出发线。</a:t>
            </a:r>
          </a:p>
        </p:txBody>
      </p:sp>
    </p:spTree>
    <p:extLst>
      <p:ext uri="{BB962C8B-B14F-4D97-AF65-F5344CB8AC3E}">
        <p14:creationId xmlns:p14="http://schemas.microsoft.com/office/powerpoint/2010/main" val="39437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0133" y="1048612"/>
            <a:ext cx="10684855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）装置的长、宽、高尺寸不超过</a:t>
            </a:r>
            <a:r>
              <a:rPr lang="en-US" altLang="zh-CN" sz="2400" b="1" dirty="0">
                <a:latin typeface="+mn-ea"/>
              </a:rPr>
              <a:t>25cm</a:t>
            </a:r>
            <a:r>
              <a:rPr lang="en-US" altLang="zh-CN" sz="2400" b="1" dirty="0">
                <a:latin typeface="+mn-ea"/>
                <a:sym typeface="Wingdings 2" panose="05020102010507070707" pitchFamily="18" charset="2"/>
              </a:rPr>
              <a:t></a:t>
            </a:r>
            <a:r>
              <a:rPr lang="en-US" altLang="zh-CN" sz="2400" b="1" dirty="0">
                <a:latin typeface="+mn-ea"/>
              </a:rPr>
              <a:t>25cm</a:t>
            </a:r>
            <a:r>
              <a:rPr lang="en-US" altLang="zh-CN" sz="2400" b="1" dirty="0">
                <a:latin typeface="+mn-ea"/>
                <a:sym typeface="Wingdings 2" panose="05020102010507070707" pitchFamily="18" charset="2"/>
              </a:rPr>
              <a:t></a:t>
            </a:r>
            <a:r>
              <a:rPr lang="en-US" altLang="zh-CN" sz="2400" b="1" dirty="0">
                <a:latin typeface="+mn-ea"/>
              </a:rPr>
              <a:t>25cm</a:t>
            </a:r>
            <a:r>
              <a:rPr lang="zh-CN" altLang="en-US" sz="2400" b="1" dirty="0">
                <a:latin typeface="+mn-ea"/>
              </a:rPr>
              <a:t>（初始尺寸），装置总质量不超过</a:t>
            </a:r>
            <a:r>
              <a:rPr lang="en-US" altLang="zh-CN" sz="2400" b="1" dirty="0">
                <a:latin typeface="+mn-ea"/>
              </a:rPr>
              <a:t>400g</a:t>
            </a:r>
            <a:r>
              <a:rPr lang="zh-CN" altLang="en-US" sz="2400" b="1" dirty="0">
                <a:latin typeface="+mn-ea"/>
              </a:rPr>
              <a:t>（包括动力装置）。</a:t>
            </a:r>
          </a:p>
        </p:txBody>
      </p:sp>
      <p:pic>
        <p:nvPicPr>
          <p:cNvPr id="33" name="图片 3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05" y="4609060"/>
            <a:ext cx="2248474" cy="209430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720133" y="392218"/>
            <a:ext cx="269817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 dirty="0"/>
              <a:t>装置具体要求：</a:t>
            </a:r>
          </a:p>
        </p:txBody>
      </p:sp>
      <p:sp>
        <p:nvSpPr>
          <p:cNvPr id="4" name="矩形 3"/>
          <p:cNvSpPr/>
          <p:nvPr/>
        </p:nvSpPr>
        <p:spPr>
          <a:xfrm>
            <a:off x="720133" y="2274838"/>
            <a:ext cx="10492364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）装置使用的电动机需自行准备，需采用以下指定型号。</a:t>
            </a:r>
            <a:r>
              <a:rPr lang="zh-CN" altLang="zh-CN" sz="2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电动机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N20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减速电动机，减速比</a:t>
            </a: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100:1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，数量</a:t>
            </a: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个；不指定厂家。</a:t>
            </a:r>
            <a:endParaRPr lang="zh-CN" altLang="en-US" sz="2400" b="1" dirty="0">
              <a:latin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27463"/>
              </p:ext>
            </p:extLst>
          </p:nvPr>
        </p:nvGraphicFramePr>
        <p:xfrm>
          <a:off x="772774" y="3730329"/>
          <a:ext cx="9605222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1200363">
                  <a:extLst>
                    <a:ext uri="{9D8B030D-6E8A-4147-A177-3AD203B41FA5}">
                      <a16:colId xmlns="" xmlns:a16="http://schemas.microsoft.com/office/drawing/2014/main" val="3552521136"/>
                    </a:ext>
                  </a:extLst>
                </a:gridCol>
                <a:gridCol w="1200363">
                  <a:extLst>
                    <a:ext uri="{9D8B030D-6E8A-4147-A177-3AD203B41FA5}">
                      <a16:colId xmlns="" xmlns:a16="http://schemas.microsoft.com/office/drawing/2014/main" val="1262001946"/>
                    </a:ext>
                  </a:extLst>
                </a:gridCol>
                <a:gridCol w="1200363">
                  <a:extLst>
                    <a:ext uri="{9D8B030D-6E8A-4147-A177-3AD203B41FA5}">
                      <a16:colId xmlns="" xmlns:a16="http://schemas.microsoft.com/office/drawing/2014/main" val="922457892"/>
                    </a:ext>
                  </a:extLst>
                </a:gridCol>
                <a:gridCol w="1200363">
                  <a:extLst>
                    <a:ext uri="{9D8B030D-6E8A-4147-A177-3AD203B41FA5}">
                      <a16:colId xmlns="" xmlns:a16="http://schemas.microsoft.com/office/drawing/2014/main" val="508001972"/>
                    </a:ext>
                  </a:extLst>
                </a:gridCol>
                <a:gridCol w="1200363">
                  <a:extLst>
                    <a:ext uri="{9D8B030D-6E8A-4147-A177-3AD203B41FA5}">
                      <a16:colId xmlns="" xmlns:a16="http://schemas.microsoft.com/office/drawing/2014/main" val="1617045576"/>
                    </a:ext>
                  </a:extLst>
                </a:gridCol>
                <a:gridCol w="1200363">
                  <a:extLst>
                    <a:ext uri="{9D8B030D-6E8A-4147-A177-3AD203B41FA5}">
                      <a16:colId xmlns="" xmlns:a16="http://schemas.microsoft.com/office/drawing/2014/main" val="3302725459"/>
                    </a:ext>
                  </a:extLst>
                </a:gridCol>
                <a:gridCol w="1201522">
                  <a:extLst>
                    <a:ext uri="{9D8B030D-6E8A-4147-A177-3AD203B41FA5}">
                      <a16:colId xmlns="" xmlns:a16="http://schemas.microsoft.com/office/drawing/2014/main" val="1656502483"/>
                    </a:ext>
                  </a:extLst>
                </a:gridCol>
                <a:gridCol w="1201522">
                  <a:extLst>
                    <a:ext uri="{9D8B030D-6E8A-4147-A177-3AD203B41FA5}">
                      <a16:colId xmlns="" xmlns:a16="http://schemas.microsoft.com/office/drawing/2014/main" val="3354240558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减速比</a:t>
                      </a:r>
                      <a:endParaRPr lang="zh-CN" sz="2000" b="1" kern="100" dirty="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空载电流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空载转速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rpm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额定转矩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g·cm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额定转速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rpm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额定电流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最大转矩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g·cm</a:t>
                      </a:r>
                      <a:endParaRPr lang="zh-CN" sz="2000" b="1" kern="100" dirty="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停转电流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3068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115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738</a:t>
                      </a:r>
                      <a:endParaRPr lang="zh-CN" sz="2000" b="1" kern="10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sz="2000" b="1" kern="100" dirty="0">
                        <a:effectLst/>
                        <a:latin typeface="Times" panose="02020603050405020304" pitchFamily="18" charset="0"/>
                        <a:ea typeface="仿宋_GB231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940128"/>
                  </a:ext>
                </a:extLst>
              </a:tr>
            </a:tbl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13178"/>
              </p:ext>
            </p:extLst>
          </p:nvPr>
        </p:nvGraphicFramePr>
        <p:xfrm>
          <a:off x="667579" y="4892493"/>
          <a:ext cx="6018697" cy="1810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10802679" imgH="3249200" progId="Unknown">
                  <p:embed/>
                </p:oleObj>
              </mc:Choice>
              <mc:Fallback>
                <p:oleObj r:id="rId4" imgW="10802679" imgH="3249200" progId="Unknown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79" y="4892493"/>
                        <a:ext cx="6018697" cy="1810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041216" y="6225996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单位：</a:t>
            </a:r>
            <a:r>
              <a:rPr lang="en-US" altLang="zh-CN" sz="2400" b="1" dirty="0"/>
              <a:t>mm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98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5309" y="311567"/>
            <a:ext cx="7357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装置使用的</a:t>
            </a:r>
            <a:r>
              <a:rPr lang="zh-CN" altLang="zh-CN" sz="2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电池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需自行准备，需采用以下指定型号。电池：</a:t>
            </a: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号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普通碱性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电池（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圆柱状，单节电池标称电压为</a:t>
            </a: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1.5V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，要求</a:t>
            </a:r>
            <a:r>
              <a:rPr lang="zh-CN" altLang="en-US" sz="2400" b="1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电池外表能看到</a:t>
            </a:r>
            <a:r>
              <a:rPr lang="en-US" altLang="zh-CN" sz="2400" b="1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AA</a:t>
            </a:r>
            <a:r>
              <a:rPr lang="zh-CN" altLang="en-US" sz="2400" b="1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b="1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LR6</a:t>
            </a:r>
            <a:r>
              <a:rPr lang="zh-CN" altLang="en-US" sz="2400" b="1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b="1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1.5V</a:t>
            </a:r>
            <a:r>
              <a:rPr lang="zh-CN" altLang="en-US" sz="2400" b="1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这些信息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），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最多使用</a:t>
            </a: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2400" b="1" kern="100" dirty="0">
                <a:latin typeface="+mn-ea"/>
                <a:cs typeface="Times New Roman" panose="02020603050405020304" pitchFamily="18" charset="0"/>
              </a:rPr>
              <a:t>节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。不指定厂家，外观可参照图。</a:t>
            </a:r>
            <a:endParaRPr lang="en-US" altLang="zh-CN" sz="2400" b="1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87" y="4674105"/>
            <a:ext cx="2625395" cy="16266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654" y="4600140"/>
            <a:ext cx="1916759" cy="19167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046" y="4600140"/>
            <a:ext cx="2332596" cy="194629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1E30712-69F6-C5A5-01C5-4B96D2AE6DE0}"/>
              </a:ext>
            </a:extLst>
          </p:cNvPr>
          <p:cNvSpPr/>
          <p:nvPr/>
        </p:nvSpPr>
        <p:spPr>
          <a:xfrm>
            <a:off x="675308" y="3254189"/>
            <a:ext cx="11096481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电子元件</a:t>
            </a:r>
            <a:r>
              <a:rPr lang="zh-CN" altLang="zh-CN" sz="2400" b="1" kern="100" dirty="0">
                <a:cs typeface="Times New Roman" panose="02020603050405020304" pitchFamily="18" charset="0"/>
              </a:rPr>
              <a:t>（只能是导线、开关、电池底座）及涉及运动的机械零件（如</a:t>
            </a:r>
            <a:r>
              <a:rPr lang="zh-CN" altLang="zh-CN" sz="24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不可拆解</a:t>
            </a:r>
            <a:r>
              <a:rPr lang="zh-CN" altLang="zh-CN" sz="2400" b="1" kern="100" dirty="0">
                <a:cs typeface="Times New Roman" panose="02020603050405020304" pitchFamily="18" charset="0"/>
              </a:rPr>
              <a:t>的齿轮、齿条、轴等）可以自行采购。</a:t>
            </a:r>
            <a:endParaRPr lang="zh-CN" altLang="en-US" sz="2400" b="1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94D07A7-CBD6-23D8-2FB0-4F346D869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318" y="379741"/>
            <a:ext cx="3381059" cy="27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0348590-9afe-4306-88b2-9c84da416831"/>
  <p:tag name="COMMONDATA" val="eyJoZGlkIjoiOGEwMjA0ODUxM2U4YWNkMWY1NTdjMmQ1YmFmNjYwYj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1974</Words>
  <Application>Microsoft Office PowerPoint</Application>
  <PresentationFormat>自定义</PresentationFormat>
  <Paragraphs>105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Office 主题​​</vt:lpstr>
      <vt:lpstr>Unknown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Gaoyunfeng</dc:creator>
  <cp:lastModifiedBy>刘伟霞</cp:lastModifiedBy>
  <cp:revision>91</cp:revision>
  <dcterms:created xsi:type="dcterms:W3CDTF">2021-12-27T03:37:00Z</dcterms:created>
  <dcterms:modified xsi:type="dcterms:W3CDTF">2023-12-27T07:20:02Z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C2ECA332F08F4AB7AB4B27A4B69CF2F5</vt:lpwstr>
  </property>
  <property fmtid="{D5CDD505-2E9C-101B-9397-08002B2CF9AE}" pid="3" name="KSOProductBuildVer">
    <vt:lpwstr>2052-11.1.0.12980</vt:lpwstr>
  </property>
</Properties>
</file>